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7" r:id="rId28"/>
    <p:sldId id="284" r:id="rId29"/>
    <p:sldId id="285" r:id="rId30"/>
    <p:sldId id="288" r:id="rId31"/>
    <p:sldId id="286" r:id="rId3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70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224" y="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180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756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718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40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9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93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7085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2708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427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939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355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05B46-9AF7-ED4D-876C-F56301BB4A5C}" type="datetimeFigureOut">
              <a:rPr lang="es-ES_tradnl" smtClean="0"/>
              <a:t>10/5/16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4D728-37F5-A24B-A6C7-4BFB84A1B9B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58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hyperlink" Target="NUL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NULL" TargetMode="Externa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png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hyperlink" Target="../../BIBLIOTECA/7.%20VIDEOS/Papa%20Francisco.%20Educacion%20catolica%20y%20humanidad.mov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hyperlink" Target="NUL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.perez@ciec.edu.co" TargetMode="External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oscap347@gmail.com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oscarp347@gmail.com" TargetMode="External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hyperlink" Target="NUL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800" dirty="0" smtClean="0">
                <a:latin typeface="Britannic Bold" charset="0"/>
                <a:ea typeface="Britannic Bold" charset="0"/>
                <a:cs typeface="Britannic Bold" charset="0"/>
              </a:rPr>
              <a:t>LA </a:t>
            </a:r>
            <a:r>
              <a:rPr lang="es-ES_tradnl" sz="5800" dirty="0" smtClean="0">
                <a:latin typeface="Britannic Bold" charset="0"/>
                <a:ea typeface="Britannic Bold" charset="0"/>
                <a:cs typeface="Britannic Bold" charset="0"/>
                <a:hlinkClick r:id="rId2" invalidUrl="file://localhost/Volumes/OSCAR A. P%C3%89REZ S./Oscar A. P%C3%A9rez Sayago/2. BIBLIOTECA/1. IGLESIA/1. EVANGELIZACI%C3%93N/1. PASTORAL/1. PASTORAL EDUCATIVA/1. PASTORAL EDUCATIVA/BIBLIOTECA/7. VIDEOS/Educar hoy y ma%C3%B1ana.  Escuela Cat%C3%B3lica en el mundo.mov" action="ppaction://hlinkfile"/>
              </a:rPr>
              <a:t>ESCUELA CAT</a:t>
            </a:r>
            <a:r>
              <a:rPr lang="es-ES" sz="5800" dirty="0" smtClean="0">
                <a:latin typeface="Britannic Bold" charset="0"/>
                <a:ea typeface="Britannic Bold" charset="0"/>
                <a:cs typeface="Britannic Bold" charset="0"/>
                <a:hlinkClick r:id="rId3" invalidUrl="file://localhost/Volumes/OSCAR A. P%C3%89REZ S./Oscar A. P%C3%A9rez Sayago/2. BIBLIOTECA/1. IGLESIA/1. EVANGELIZACI%C3%93N/1. PASTORAL/1. PASTORAL EDUCATIVA/1. PASTORAL EDUCATIVA/BIBLIOTECA/7. VIDEOS/Educar hoy y ma%C3%B1ana.  Escuela Cat%C3%B3lica en el mundo.mov" action="ppaction://hlinkfile"/>
              </a:rPr>
              <a:t>ÓLICA </a:t>
            </a:r>
            <a:r>
              <a:rPr lang="es-ES" sz="5800" dirty="0" smtClean="0">
                <a:latin typeface="Britannic Bold" charset="0"/>
                <a:ea typeface="Britannic Bold" charset="0"/>
                <a:cs typeface="Britannic Bold" charset="0"/>
              </a:rPr>
              <a:t>Y SU APORTE A LA CONSTRUCCIÓN DE PAZ</a:t>
            </a:r>
            <a:endParaRPr lang="es-ES_tradnl" sz="58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249" y="1877437"/>
            <a:ext cx="9885405" cy="481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2.  LA PAZ TIENE QUE IMPACTAR EL CURRÍCULO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33631" y="5486399"/>
            <a:ext cx="11343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Escuela </a:t>
            </a:r>
            <a:r>
              <a:rPr lang="es-ES_tradnl" sz="2400" dirty="0" err="1" smtClean="0">
                <a:latin typeface="Candara" charset="0"/>
                <a:ea typeface="Candara" charset="0"/>
                <a:cs typeface="Candara" charset="0"/>
              </a:rPr>
              <a:t>Cat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ólica tiene pues, una responsabilidad frente a la verdad y un desafío ineludible en la creación de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escenarios propicios para el perdón y la reconciliación.</a:t>
            </a:r>
          </a:p>
          <a:p>
            <a:pPr algn="ctr"/>
            <a:r>
              <a:rPr lang="es-ES" sz="2400" dirty="0" smtClean="0">
                <a:latin typeface="Candara" charset="0"/>
                <a:ea typeface="Candara" charset="0"/>
                <a:cs typeface="Candara" charset="0"/>
                <a:hlinkClick r:id="rId2" invalidUrl="file://localhost/Volumes/OSCAR A. P%C3%89REZ S./Oscar A. P%C3%A9rez Sayago/2. BIBLIOTECA/1. IGLESIA/1. EVANGELIZACI%C3%93N/1. PASTORAL/1. PASTORAL EDUCATIVA/1. PASTORAL EDUCATIVA/BIBLIOTECA/7. VIDEOS/Final silencio en el paraiso.mp4" action="ppaction://hlinkfile"/>
              </a:rPr>
              <a:t>Silencio en el paraíso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33" y="1272746"/>
            <a:ext cx="10121900" cy="40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5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2.  LA PAZ TIENE QUE IMPACTAR EL CURRÍCULO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125" y="2437375"/>
            <a:ext cx="4878659" cy="38398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3632" y="1359243"/>
            <a:ext cx="11516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Repensar el papel de las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áreas en la formación integral del estudiante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. Sobre todo de historia, geografía y política.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69557" y="2437375"/>
            <a:ext cx="61413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historia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para conocer el transcurrir del camino de un pueblo que a</a:t>
            </a:r>
            <a:r>
              <a:rPr lang="es-ES" sz="2400" dirty="0" err="1" smtClean="0">
                <a:latin typeface="Candara" charset="0"/>
                <a:ea typeface="Candara" charset="0"/>
                <a:cs typeface="Candara" charset="0"/>
              </a:rPr>
              <a:t>ún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 no termina de consolidarse como nación</a:t>
            </a:r>
            <a:r>
              <a:rPr lang="is-IS" sz="2400" dirty="0" smtClean="0">
                <a:latin typeface="Candara" charset="0"/>
                <a:ea typeface="Candara" charset="0"/>
                <a:cs typeface="Candara" charset="0"/>
              </a:rPr>
              <a:t>…</a:t>
            </a:r>
          </a:p>
          <a:p>
            <a:pPr algn="just"/>
            <a:endParaRPr lang="is-I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is-IS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is-I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geograf</a:t>
            </a:r>
            <a:r>
              <a:rPr lang="es-ES" sz="24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ía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para conocer y aprender a amar un territorio rico, extenso y variado pero con diferencias regionales</a:t>
            </a:r>
            <a:r>
              <a:rPr lang="is-IS" sz="2400" dirty="0" smtClean="0">
                <a:latin typeface="Candara" charset="0"/>
                <a:ea typeface="Candara" charset="0"/>
                <a:cs typeface="Candara" charset="0"/>
              </a:rPr>
              <a:t>…</a:t>
            </a:r>
          </a:p>
          <a:p>
            <a:pPr algn="just"/>
            <a:endParaRPr lang="is-I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is-IS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is-I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pol</a:t>
            </a:r>
            <a:r>
              <a:rPr lang="es-ES" sz="24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ítica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para conocer las instituciones y estructuras del Estado.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2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2.  LA PAZ TIENE QUE IMPACTAR EL CURRÍCULO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2" y="1329630"/>
            <a:ext cx="5412260" cy="51329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017741" y="1329630"/>
            <a:ext cx="58323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Se impone en el </a:t>
            </a:r>
            <a:r>
              <a:rPr lang="es-ES_tradnl" sz="2400" dirty="0" err="1" smtClean="0">
                <a:latin typeface="Candara" charset="0"/>
                <a:ea typeface="Candara" charset="0"/>
                <a:cs typeface="Candara" charset="0"/>
              </a:rPr>
              <a:t>curr</a:t>
            </a:r>
            <a:r>
              <a:rPr lang="es-ES" sz="2400" dirty="0" err="1" smtClean="0">
                <a:latin typeface="Candara" charset="0"/>
                <a:ea typeface="Candara" charset="0"/>
                <a:cs typeface="Candara" charset="0"/>
              </a:rPr>
              <a:t>ículo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 formal, espacios académicos para el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estudio de la constitución, de la estructura del Estado, de las instituciones que permiten el funcionamiento del país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y dan las condiciones para que el pacto social se desarrolle.</a:t>
            </a:r>
          </a:p>
          <a:p>
            <a:pPr algn="just"/>
            <a:endParaRPr lang="es-E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La Escuela Católica debe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favorecer en sus prácticas cotidianas el aprendizaje y vivencia de valores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 como el respeto, la responsabilidad, la tolerancia, la justicia, la solidaridad, la fraternidad, la honestidad, la defensa de lo público.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0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2.  LA PAZ TIENE QUE IMPACTAR EL CURRÍCULO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1269589"/>
            <a:ext cx="9351662" cy="387082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2994" y="5236108"/>
            <a:ext cx="1183777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300" dirty="0" smtClean="0">
                <a:latin typeface="Candara" charset="0"/>
                <a:ea typeface="Candara" charset="0"/>
                <a:cs typeface="Candara" charset="0"/>
              </a:rPr>
              <a:t>La Escuela </a:t>
            </a:r>
            <a:r>
              <a:rPr lang="es-ES_tradnl" sz="2300" dirty="0" err="1" smtClean="0">
                <a:latin typeface="Candara" charset="0"/>
                <a:ea typeface="Candara" charset="0"/>
                <a:cs typeface="Candara" charset="0"/>
              </a:rPr>
              <a:t>Cat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ólica tiene que proveer , respecto de la ética y los valores, los </a:t>
            </a: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conocimientos sustentadores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, los </a:t>
            </a: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ambientes propiciadores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, y las </a:t>
            </a: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situaciones generadoras 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para que las nuevas generaciones de niños y jóvenes aprehendan la ética de la vida civil y la responsabilidad frente a la </a:t>
            </a: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construcción permanente de la paz, de la democracia y de la misma vida civil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3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46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667" y="3633932"/>
            <a:ext cx="5844989" cy="2866768"/>
          </a:xfrm>
          <a:prstGeom prst="rect">
            <a:avLst/>
          </a:prstGeom>
        </p:spPr>
      </p:pic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3165">
            <a:off x="334502" y="2126144"/>
            <a:ext cx="3727164" cy="25070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9" y="4665884"/>
            <a:ext cx="3255319" cy="18348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2950" y="4748680"/>
            <a:ext cx="3223741" cy="20443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88000">
            <a:off x="8408968" y="2218824"/>
            <a:ext cx="3385885" cy="26807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098" y="1520469"/>
            <a:ext cx="5313854" cy="22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6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33632" y="1618735"/>
            <a:ext cx="11516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cultura de paz, 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resultado de un largo proceso de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reflexi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ón y de acción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, es fruto de una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actividad prolongada a favor de la paz en todos los grados escolares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, y en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diferentes contextos. </a:t>
            </a:r>
            <a:endParaRPr lang="es-ES_tradnl" sz="2400" dirty="0">
              <a:solidFill>
                <a:schemeClr val="accent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059697"/>
            <a:ext cx="5449330" cy="33486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4843" y="2992058"/>
            <a:ext cx="63513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Para la Escuela </a:t>
            </a:r>
            <a:r>
              <a:rPr lang="es-ES_tradnl" sz="2400" dirty="0" err="1" smtClean="0">
                <a:latin typeface="Candara" charset="0"/>
                <a:ea typeface="Candara" charset="0"/>
                <a:cs typeface="Candara" charset="0"/>
              </a:rPr>
              <a:t>Cat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ólica, los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valores mínimos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para crear espacios de paz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son:</a:t>
            </a:r>
          </a:p>
          <a:p>
            <a:endParaRPr lang="es-ES" sz="2400" dirty="0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AutoNum type="arabicPeriod"/>
            </a:pP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Respetar la vida</a:t>
            </a:r>
          </a:p>
          <a:p>
            <a:pPr marL="342900" indent="-342900">
              <a:buAutoNum type="arabicPeriod"/>
            </a:pP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Rechazar la violencia</a:t>
            </a:r>
          </a:p>
          <a:p>
            <a:pPr marL="342900" indent="-342900">
              <a:buAutoNum type="arabicPeriod"/>
            </a:pP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Compartir con los demás</a:t>
            </a:r>
          </a:p>
          <a:p>
            <a:pPr marL="342900" indent="-342900">
              <a:buAutoNum type="arabicPeriod"/>
            </a:pP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Escuchar para comprenderse</a:t>
            </a:r>
          </a:p>
          <a:p>
            <a:pPr marL="342900" indent="-342900">
              <a:buAutoNum type="arabicPeriod"/>
            </a:pP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Conservar el planeta</a:t>
            </a:r>
          </a:p>
          <a:p>
            <a:pPr marL="342900" indent="-342900">
              <a:buAutoNum type="arabicPeriod"/>
            </a:pP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Redescubrir la solidaridad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33632" y="1655805"/>
            <a:ext cx="11516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RESPETAR LA VIDA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  <a:p>
            <a:pPr marL="457200" indent="-457200" algn="just">
              <a:buAutoNum type="arabicPeriod"/>
            </a:pPr>
            <a:endParaRPr lang="es-ES_tradnl" sz="2400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Respetar la vida es el presupuesto b</a:t>
            </a:r>
            <a:r>
              <a:rPr lang="es-ES" sz="24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ásico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del cristianismo.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Está estrechamente vinculado a dos de los pilares básicos de la educación: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aprender a ser y a vivir juntos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 smtClean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43" y="3435529"/>
            <a:ext cx="5168900" cy="31957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844746" y="3435529"/>
            <a:ext cx="60053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El descubrimiento del otro pasa forzosamente por el </a:t>
            </a: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conocimiento de uno mismo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, el </a:t>
            </a: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reconocimiento de un proyecto personal de vi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da y la oportunidad de </a:t>
            </a: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tender </a:t>
            </a:r>
            <a:r>
              <a:rPr lang="es-ES_tradnl" sz="22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hac</a:t>
            </a:r>
            <a:r>
              <a:rPr lang="es-ES" sz="2200" dirty="0" err="1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</a:t>
            </a:r>
            <a:r>
              <a:rPr lang="es-ES" sz="22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objetivos comunes 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desde la práctica educativa cotidiana.</a:t>
            </a:r>
          </a:p>
          <a:p>
            <a:pPr algn="just"/>
            <a:endParaRPr lang="es-ES" sz="22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Todo proyecto educativo centrado en saber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“convivir juntos” 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va unido, por otro lado, a valores esenciales como la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libertad y la seguridad.</a:t>
            </a:r>
            <a:endParaRPr lang="es-ES_tradnl" sz="2200" dirty="0">
              <a:solidFill>
                <a:schemeClr val="accent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33632" y="1594022"/>
            <a:ext cx="11405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En el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ámbito concreto de la Escuela Católica, el respeto a la visa se concreta en los siguientes objetivos: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607" y="2573300"/>
            <a:ext cx="5283312" cy="385170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4843" y="2573300"/>
            <a:ext cx="577060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Descubrir, sentir, valorar y confiar en las capacidades personales y colectivas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 Esto permitir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á una organización escolar dinámica y eficaz.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Desarrollar la afectividad, la ternura y la sensibilidad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haca quienes nos rodean.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Conocer y potenciar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en la </a:t>
            </a:r>
            <a:r>
              <a:rPr lang="es-ES_tradnl" sz="2200" dirty="0" err="1" smtClean="0">
                <a:latin typeface="Candara" charset="0"/>
                <a:ea typeface="Candara" charset="0"/>
                <a:cs typeface="Candara" charset="0"/>
              </a:rPr>
              <a:t>pr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áctica los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derechos humanos.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Valorar la </a:t>
            </a: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convivencia escolar </a:t>
            </a:r>
            <a:r>
              <a:rPr lang="es-ES_tradnl" sz="22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pac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ífica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, favoreciendo la cooperación y la responsabilidad compartida.</a:t>
            </a:r>
          </a:p>
        </p:txBody>
      </p:sp>
    </p:spTree>
    <p:extLst>
      <p:ext uri="{BB962C8B-B14F-4D97-AF65-F5344CB8AC3E}">
        <p14:creationId xmlns:p14="http://schemas.microsoft.com/office/powerpoint/2010/main" val="94825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33632" y="1655805"/>
            <a:ext cx="115164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2. RECHAZAR LA VIOLENCIA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Escuela </a:t>
            </a:r>
            <a:r>
              <a:rPr lang="es-ES_tradnl" sz="2400" dirty="0" err="1" smtClean="0">
                <a:latin typeface="Candara" charset="0"/>
                <a:ea typeface="Candara" charset="0"/>
                <a:cs typeface="Candara" charset="0"/>
              </a:rPr>
              <a:t>Cat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ólica debe estar atenta a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analizar y estudiar en su currículo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: la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violencia estructural presente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,  la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violencia presente en los medios de comunicación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a la que el alumnado está expuesto;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los modelos violentos que se aprenden en el seno de la familia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y en el entorno más inmediato; y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ausencia, en muchos casos de una respuesta educativa  adecuada. </a:t>
            </a:r>
            <a:endParaRPr lang="es-ES_tradnl" sz="2400" dirty="0" smtClean="0">
              <a:solidFill>
                <a:schemeClr val="accent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163" y="4333461"/>
            <a:ext cx="6762837" cy="23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8" y="2903035"/>
            <a:ext cx="3829736" cy="379484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3632" y="1655805"/>
            <a:ext cx="11516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Si la violencia que surge en las escuelas se explicar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ía por el hecho de que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los colegios reproducen el sistema de normas y valores de la comunidad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en la que están insertos,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¿cuál es el papel de la Escuela Católica?</a:t>
            </a:r>
            <a:endParaRPr lang="es-ES_tradnl" sz="2400" dirty="0">
              <a:solidFill>
                <a:schemeClr val="accent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42703" y="2856134"/>
            <a:ext cx="690742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El objetivo de la </a:t>
            </a: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Escuela </a:t>
            </a:r>
            <a:r>
              <a:rPr lang="es-ES_tradnl" sz="22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Cat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ólica 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no es únicamente en rechazar y prevenir la violencia,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propia finalidad exige la puesta en marcha de programas preventivos  e integrales de valores.</a:t>
            </a:r>
          </a:p>
          <a:p>
            <a:pPr algn="just"/>
            <a:endParaRPr lang="es-ES" sz="22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Junto a la función tradicional de la educación de transmitir unos valores y unas tradiciones (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socialización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) es preciso crear nuevos valores orientados hacia el futuro (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humanización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) de modo que superen esos desafíos de manera positiva.</a:t>
            </a:r>
          </a:p>
          <a:p>
            <a:pPr algn="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  <a:hlinkClick r:id="rId3" invalidUrl="file://localhost/Volumes/OSCAR A. P%C3%89REZ S./Oscar A. P%C3%A9rez Sayago/2. BIBLIOTECA/1. IGLESIA/1. EVANGELIZACI%C3%93N/1. PASTORAL/1. PASTORAL EDUCATIVA/1. PASTORAL EDUCATIVA/BIBLIOTECA/7. VIDEOS/Basta de bullying.mov" action="ppaction://hlinkfile"/>
              </a:rPr>
              <a:t>Basta de Bullying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8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2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ÓN -  </a:t>
            </a:r>
            <a:r>
              <a:rPr lang="es-ES_tradnl" sz="3200" b="1" dirty="0" smtClean="0">
                <a:latin typeface="Candara" charset="0"/>
                <a:ea typeface="Candara" charset="0"/>
                <a:cs typeface="Candara" charset="0"/>
              </a:rPr>
              <a:t>UNA EXPERIENCIA: SUEÑOS DE PAZ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105135" y="1445740"/>
            <a:ext cx="4744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latin typeface="Candara" charset="0"/>
                <a:ea typeface="Candara" charset="0"/>
                <a:cs typeface="Candara" charset="0"/>
              </a:rPr>
              <a:t>“</a:t>
            </a:r>
            <a:r>
              <a:rPr lang="es-ES" b="1" dirty="0" smtClean="0">
                <a:latin typeface="Candara" charset="0"/>
                <a:ea typeface="Candara" charset="0"/>
                <a:cs typeface="Candara" charset="0"/>
              </a:rPr>
              <a:t>Únicamente los niños saben lo que buscan”  </a:t>
            </a: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El Principito</a:t>
            </a:r>
            <a:endParaRPr lang="es-ES_tradnl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646141" y="2384854"/>
            <a:ext cx="72039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artista Ernesto D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íaz pretende responder el siguiente interrogante: </a:t>
            </a: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¿será que los niños saben qué es la paz?</a:t>
            </a:r>
          </a:p>
          <a:p>
            <a:pPr algn="just"/>
            <a:endParaRPr lang="es-ES" sz="2400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El artista busca que los niños  se cuestionen acerca del tema y plasmen sus ideas por medio del arte. </a:t>
            </a:r>
          </a:p>
          <a:p>
            <a:pPr algn="just"/>
            <a:endParaRPr lang="es-E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Objetivo: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difundir nuevos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mensajes y crear cultura de paz. Pero también se cuestiona,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¿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con qué insumos contamos para construir una cultura de paz en nuestros estudiantes?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22" y="1523660"/>
            <a:ext cx="3745299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33632" y="1655805"/>
            <a:ext cx="11516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3. COMPARTIR CON LOS DEM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ÁS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b="1" dirty="0">
              <a:latin typeface="Candara" charset="0"/>
              <a:ea typeface="Candara" charset="0"/>
              <a:cs typeface="Candara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La cultura de paz a través de la Escuela Católica responde a una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concepción del mundo que aspira a que prevalezca la vida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(¿Dónde está tu hermano?),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los derechos humanos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justicia social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2" y="3594797"/>
            <a:ext cx="4114800" cy="291807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683211" y="3484173"/>
            <a:ext cx="71669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La cultura de paz es por esencia una </a:t>
            </a: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cultura de cooperación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que implica para la Escuela Católica la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exigencia de una verdadera conciencia sobre su doble papel: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 educativo y como instrumento para el cambio social.</a:t>
            </a:r>
          </a:p>
          <a:p>
            <a:pPr algn="just"/>
            <a:endParaRPr lang="es-ES" sz="22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Compartir con los demás implica para la Escuela Católica una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reformulación de la organización escolar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redimensiona el papel de la cooperación como método pedagógico y constituye un 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desafíos para los docentes.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510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33632" y="1680519"/>
            <a:ext cx="11516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Compartir con los </a:t>
            </a:r>
            <a:r>
              <a:rPr lang="es-ES_tradnl" sz="2400" dirty="0" err="1" smtClean="0">
                <a:latin typeface="Candara" charset="0"/>
                <a:ea typeface="Candara" charset="0"/>
                <a:cs typeface="Candara" charset="0"/>
              </a:rPr>
              <a:t>dem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ás, principio que remite a la cooperación y la participación, se concreta, entre otros: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2" y="2511516"/>
            <a:ext cx="4111235" cy="408359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843849" y="2631989"/>
            <a:ext cx="700628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Proporcionar </a:t>
            </a: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experiencias reales de cooperación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que favorezcan el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aprendizaje de las capacidades 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con ellas relacionadas.</a:t>
            </a:r>
            <a:endParaRPr lang="es-ES" sz="2200" dirty="0">
              <a:latin typeface="Candara" charset="0"/>
              <a:ea typeface="Candara" charset="0"/>
              <a:cs typeface="Candara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Mejorar las relaciones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, así como la integración de todos los sectores que intervienen en la organización escolar.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Favorecer el trabajo en equipo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, el reparto de tareas, la colaboración y la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búsqueda compartida de soluciones 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a los problemas que la organización escolar genera.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Fomentar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participación responsable en cada una de las unidades organizativas de la Escuela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 con el objetivo de alcanzar las metas propuestas cooperativamente.</a:t>
            </a:r>
          </a:p>
        </p:txBody>
      </p:sp>
    </p:spTree>
    <p:extLst>
      <p:ext uri="{BB962C8B-B14F-4D97-AF65-F5344CB8AC3E}">
        <p14:creationId xmlns:p14="http://schemas.microsoft.com/office/powerpoint/2010/main" val="175241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33632" y="1655805"/>
            <a:ext cx="11516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4. ESCUCHAR PARA COMPRENDERSE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Los principios anteriores requieren de la 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escucha activa para hacer del di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álogo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, no sólo la constatación, presencia o existencia de puntos de vista y de valores opuestos, sino una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disposición decidida a favor de la democracia.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70" y="3700352"/>
            <a:ext cx="3225114" cy="29944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17092" y="3700352"/>
            <a:ext cx="80071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El di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álogo en la Escuela Católica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implica la tolerancia y el respeto a las diferencias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 como clave esencial de la práctica democrática en la que los actores prestan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atención activa con su pensamiento  y acción a las diferentes opiniones, creencias y valores 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que difieren de los suyos.</a:t>
            </a:r>
          </a:p>
          <a:p>
            <a:pPr algn="just"/>
            <a:endParaRPr lang="es-ES" sz="22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Vivir juntos fundamento de la paz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exige una relación “yo” y “tú” sin imposiciones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, en la que cada cual advierte un intercambio y beneficio recíproco desinteresado. 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33632" y="1705232"/>
            <a:ext cx="1151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Escuchar al otro exige una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acci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ón educativa en y para la tolerancia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que implica: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092" y="2426388"/>
            <a:ext cx="4829038" cy="422154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69556" y="2426388"/>
            <a:ext cx="641315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_tradnl" sz="2300" dirty="0" smtClean="0">
                <a:latin typeface="Candara" charset="0"/>
                <a:ea typeface="Candara" charset="0"/>
                <a:cs typeface="Candara" charset="0"/>
              </a:rPr>
              <a:t>Promover el </a:t>
            </a:r>
            <a:r>
              <a:rPr lang="es-ES_tradnl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di</a:t>
            </a: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álogo y consenso 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como forma de resolver los conflictos.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Desarrollar la </a:t>
            </a: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conciencia de pertenencia 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a una misma comunidad por encima de la diversidad de creencias e ideologías.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Reconocer y promocionar la diversidad cultural 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como elemento enriquecedor.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Promover el </a:t>
            </a: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reconocimiento de la dignidad de toda persona.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Entender la </a:t>
            </a: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tolerancia como un estilo y forma de vida.</a:t>
            </a:r>
          </a:p>
        </p:txBody>
      </p:sp>
    </p:spTree>
    <p:extLst>
      <p:ext uri="{BB962C8B-B14F-4D97-AF65-F5344CB8AC3E}">
        <p14:creationId xmlns:p14="http://schemas.microsoft.com/office/powerpoint/2010/main" val="30197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33632" y="1655805"/>
            <a:ext cx="11516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dirty="0">
                <a:latin typeface="Candara" charset="0"/>
                <a:ea typeface="Candara" charset="0"/>
                <a:cs typeface="Candara" charset="0"/>
              </a:rPr>
              <a:t>5</a:t>
            </a:r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. CONSERVAR EL PLANETA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err="1" smtClean="0">
                <a:latin typeface="Candara" charset="0"/>
                <a:ea typeface="Candara" charset="0"/>
                <a:cs typeface="Candara" charset="0"/>
              </a:rPr>
              <a:t>problem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ática ambiental constituye  un tema importante tema de reflexión y de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preocupación tanto para la Iglesia como para la Escuela Católica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96" y="3435529"/>
            <a:ext cx="3771900" cy="31496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97860" y="3633237"/>
            <a:ext cx="725341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S_tradnl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Sensibilizar</a:t>
            </a:r>
            <a:r>
              <a:rPr lang="es-ES_tradnl" sz="2300" dirty="0" smtClean="0">
                <a:latin typeface="Candara" charset="0"/>
                <a:ea typeface="Candara" charset="0"/>
                <a:cs typeface="Candara" charset="0"/>
              </a:rPr>
              <a:t> a la comunidad educativa </a:t>
            </a:r>
            <a:r>
              <a:rPr lang="es-ES_tradnl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ante las </a:t>
            </a:r>
            <a:r>
              <a:rPr lang="es-ES_tradnl" sz="23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problem</a:t>
            </a: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áticas ambientales.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Adquirir conciencia del </a:t>
            </a: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efecto de nuestras actitudes y comportamientos habituales 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sobre el equilibrio del entorno.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S" sz="23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Desarrollar actitudes 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como centro escolar de solidaridad con todos los habitantes de la tierra.</a:t>
            </a:r>
          </a:p>
        </p:txBody>
      </p:sp>
    </p:spTree>
    <p:extLst>
      <p:ext uri="{BB962C8B-B14F-4D97-AF65-F5344CB8AC3E}">
        <p14:creationId xmlns:p14="http://schemas.microsoft.com/office/powerpoint/2010/main" val="183871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33632" y="1655805"/>
            <a:ext cx="11516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6. REDESCUBRIR LA SOLIDARIDAD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Una </a:t>
            </a:r>
            <a:r>
              <a:rPr lang="es-ES_tradnl" sz="2400" dirty="0" err="1" smtClean="0">
                <a:latin typeface="Candara" charset="0"/>
                <a:ea typeface="Candara" charset="0"/>
                <a:cs typeface="Candara" charset="0"/>
              </a:rPr>
              <a:t>educaci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ón para la paz requiere una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reinvención de la solidaridad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que se debe extender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desde lo más próximo a lo más distante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desde lo más local a lo más global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desde el ámbito del aula a los espacios de la comunidad.</a:t>
            </a:r>
            <a:endParaRPr lang="es-ES_tradnl" sz="2400" dirty="0">
              <a:solidFill>
                <a:schemeClr val="accent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90" y="3594797"/>
            <a:ext cx="6833288" cy="312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2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33632" y="1594022"/>
            <a:ext cx="1151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noProof="1" smtClean="0">
                <a:latin typeface="Candara" charset="0"/>
                <a:ea typeface="Candara" charset="0"/>
                <a:cs typeface="Candara" charset="0"/>
              </a:rPr>
              <a:t>Redescubrir el papel de </a:t>
            </a:r>
            <a:r>
              <a:rPr lang="es-ES_tradnl" sz="2400" noProof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Escuela Cat</a:t>
            </a:r>
            <a:r>
              <a:rPr lang="es-ES" sz="2400" noProof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ólica como instrumento de cambio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, nos lleva a:</a:t>
            </a:r>
            <a:endParaRPr lang="es-ES_tradnl" sz="24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076" y="2347782"/>
            <a:ext cx="5128054" cy="40159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2485" y="2203968"/>
            <a:ext cx="613595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Revisar la calidad y cantidad de dimensiones que queremos formar en el estudiante – Formaci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ón Integral.</a:t>
            </a:r>
          </a:p>
          <a:p>
            <a:pPr marL="342900" indent="-342900" algn="just">
              <a:buFont typeface="Arial" charset="0"/>
              <a:buChar char="•"/>
            </a:pPr>
            <a:endParaRPr lang="es-ES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¿Nuestra propuesta curricular es evangelizadora? ¿Desde el currículo apostamos por la construcción de una sociedad en paz? – Inteligencia emocional y espiritual.</a:t>
            </a:r>
          </a:p>
          <a:p>
            <a:pPr marL="342900" indent="-342900" algn="just">
              <a:buFont typeface="Arial" charset="0"/>
              <a:buChar char="•"/>
            </a:pPr>
            <a:endParaRPr lang="es-ES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La tutoría  y la dirección de grupo como medio de acompañamiento.</a:t>
            </a:r>
          </a:p>
          <a:p>
            <a:pPr marL="342900" indent="-342900" algn="just">
              <a:buFont typeface="Arial" charset="0"/>
              <a:buChar char="•"/>
            </a:pPr>
            <a:endParaRPr lang="es-ES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Las actividades extracurriculares.</a:t>
            </a:r>
            <a:endParaRPr lang="es-ES_tradnl" sz="2200" noProof="1" smtClean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5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3.  CLAVES PARA CONSTRUIR CULTURA DE PAZ EN LA</a:t>
            </a:r>
          </a:p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ESCUELA CATÓLICA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" y="2461677"/>
            <a:ext cx="5304790" cy="418804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3632" y="1630680"/>
            <a:ext cx="11516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Nuestra propuesta pastoral debe ser consistente, que permita un anuncio </a:t>
            </a:r>
            <a:r>
              <a:rPr lang="es-ES_tradnl" sz="2400" dirty="0" err="1" smtClean="0">
                <a:latin typeface="Candara" charset="0"/>
                <a:ea typeface="Candara" charset="0"/>
                <a:cs typeface="Candara" charset="0"/>
              </a:rPr>
              <a:t>expl</a:t>
            </a:r>
            <a:r>
              <a:rPr lang="es-ES" sz="2400" dirty="0" err="1" smtClean="0">
                <a:latin typeface="Candara" charset="0"/>
                <a:ea typeface="Candara" charset="0"/>
                <a:cs typeface="Candara" charset="0"/>
              </a:rPr>
              <a:t>ícito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 de la propuesta de Jesús:</a:t>
            </a:r>
            <a:endParaRPr lang="es-ES_tradnl" sz="2400" dirty="0" smtClean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928360" y="2461677"/>
            <a:ext cx="59217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Espiritualidad y m</a:t>
            </a:r>
            <a:r>
              <a:rPr lang="es-ES" sz="2200" dirty="0" err="1" smtClean="0">
                <a:latin typeface="Candara" charset="0"/>
                <a:ea typeface="Candara" charset="0"/>
                <a:cs typeface="Candara" charset="0"/>
              </a:rPr>
              <a:t>ística</a:t>
            </a:r>
            <a:endParaRPr lang="es-ES" sz="2200" dirty="0" smtClean="0">
              <a:latin typeface="Candara" charset="0"/>
              <a:ea typeface="Candara" charset="0"/>
              <a:cs typeface="Candara" charset="0"/>
            </a:endParaRP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infantil y juvenil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vocacional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para maestros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familiar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catequética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para egresados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para personal administrativo y de servicios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social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Educación Religiosa Escolar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Comunicación y divulgación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4. EXPERIENCIAS EDUCATIVAS LATINOAMERICANAS SOBRE EDUCACIÓN PARA LA PAZ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33632" y="1791730"/>
            <a:ext cx="696921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PROGRAMA “APRENDER A VIVIR JUNTOS”</a:t>
            </a:r>
          </a:p>
          <a:p>
            <a:pPr marL="342900" indent="-342900" algn="just">
              <a:buFont typeface="Wingdings" charset="2"/>
              <a:buChar char="ü"/>
            </a:pPr>
            <a:endParaRPr lang="es-ES_tradnl" sz="2200" b="1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Este programa argentino implica el reconocimiento del otro y la participaci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ón en proyectos comunes que resaltan la interdependencia entre los individuos respetando los valores del pluralismo, la comprensión mutua y la paz.</a:t>
            </a:r>
          </a:p>
          <a:p>
            <a:pPr algn="just"/>
            <a:endParaRPr lang="es-ES" sz="2200" b="1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PROGRAMA “FORMACIÓN DE FORMADORES EN EDUCACIÓN EN VALORES”</a:t>
            </a:r>
          </a:p>
          <a:p>
            <a:pPr algn="just"/>
            <a:endParaRPr lang="es-ES" sz="2200" b="1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Este programa de Chile busca proporcionar al profesorado los fundamentos teóricos y prácticos para el desarrollo de estrategias metodológicas de educación en valores.</a:t>
            </a:r>
          </a:p>
          <a:p>
            <a:endParaRPr lang="es-ES_tradnl" sz="24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506" y="2261286"/>
            <a:ext cx="4018760" cy="40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8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ágono 2"/>
          <p:cNvSpPr/>
          <p:nvPr/>
        </p:nvSpPr>
        <p:spPr>
          <a:xfrm>
            <a:off x="333632" y="407773"/>
            <a:ext cx="11516498" cy="1037968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BIBLIOGRAFÍA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33632" y="1692876"/>
            <a:ext cx="1151649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LA PAZ SE CONSTRUYE EN EL TERRITORIO.  Revista semana Educaci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ón. Septiembre de 2015, Edición Nº10.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ESPECIAL EDUCACIÓN PARA LA PAZ. Revista Ruta Maestra. Edición Nº13. Santillana, Colombia.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TUVILLA, José. Cultura de paz. Fundamentos y claves educativas. Bilbao: Editorial Descleé De Brouwer, 2004.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2400" noProof="1" smtClean="0">
                <a:latin typeface="Candara" charset="0"/>
                <a:ea typeface="Candara" charset="0"/>
                <a:cs typeface="Candara" charset="0"/>
              </a:rPr>
              <a:t>PERESSON, MARIO. A la Escucha del maestro. Bogot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á: CIEC, CLAR, PPC, 2012.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2400" noProof="1" smtClean="0">
              <a:latin typeface="Candara" charset="0"/>
              <a:ea typeface="Candara" charset="0"/>
              <a:cs typeface="Candara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CIEC. Proyecto Educativo – pastoral para la Escuela Católica de América. Bogotá: Santillana, 2015.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2" y="1331177"/>
            <a:ext cx="5053914" cy="25545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14" y="1331177"/>
            <a:ext cx="5424616" cy="25545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604" y="1331177"/>
            <a:ext cx="4208677" cy="255450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33632" y="4063254"/>
            <a:ext cx="11516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forma que encontró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 Ernesto fue acercarse y preguntar a los niños </a:t>
            </a: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¿Qué es la paz?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 Y descubrir nuevos significados para este concepto difícil de definir.</a:t>
            </a:r>
          </a:p>
          <a:p>
            <a:pPr algn="just"/>
            <a:endParaRPr lang="es-E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i="1" dirty="0" smtClean="0">
                <a:latin typeface="Candara" charset="0"/>
                <a:ea typeface="Candara" charset="0"/>
                <a:cs typeface="Candara" charset="0"/>
              </a:rPr>
              <a:t>”Los dibujos los reinterpreto a partir del Arte Pop Mágico, que consiste en </a:t>
            </a:r>
            <a:r>
              <a:rPr lang="es-ES" sz="2400" b="1" i="1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rescatar la simbología y los grafismos que todos algunas vez hicimos cuando niño </a:t>
            </a:r>
            <a:r>
              <a:rPr lang="es-ES" sz="2400" i="1" dirty="0" smtClean="0">
                <a:latin typeface="Candara" charset="0"/>
                <a:ea typeface="Candara" charset="0"/>
                <a:cs typeface="Candara" charset="0"/>
              </a:rPr>
              <a:t>es en una búsqueda por reconectarnos con la magia de estar en el presente”</a:t>
            </a:r>
            <a:endParaRPr lang="es-ES_tradnl" sz="2400" i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Pentágono 8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2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200" b="1" smtClean="0">
                <a:latin typeface="Candara" charset="0"/>
                <a:ea typeface="Candara" charset="0"/>
                <a:cs typeface="Candara" charset="0"/>
              </a:rPr>
              <a:t>ÓN -  </a:t>
            </a:r>
            <a:r>
              <a:rPr lang="es-ES_tradnl" sz="3200" b="1" smtClean="0">
                <a:latin typeface="Candara" charset="0"/>
                <a:ea typeface="Candara" charset="0"/>
                <a:cs typeface="Candara" charset="0"/>
              </a:rPr>
              <a:t>UNA </a:t>
            </a:r>
            <a:r>
              <a:rPr lang="es-ES_tradnl" sz="3200" b="1" dirty="0" smtClean="0">
                <a:latin typeface="Candara" charset="0"/>
                <a:ea typeface="Candara" charset="0"/>
                <a:cs typeface="Candara" charset="0"/>
              </a:rPr>
              <a:t>EXPERIENCIA: SUEÑOS DE PAZ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33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9160" y="4526280"/>
            <a:ext cx="9265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Oscar A. P</a:t>
            </a:r>
            <a:r>
              <a:rPr lang="es-ES" sz="2400" b="1" dirty="0" err="1" smtClean="0">
                <a:latin typeface="Candara" charset="0"/>
                <a:ea typeface="Candara" charset="0"/>
                <a:cs typeface="Candara" charset="0"/>
              </a:rPr>
              <a:t>érez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 Sayago</a:t>
            </a:r>
          </a:p>
          <a:p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Secretario Adjunto CIEC</a:t>
            </a:r>
          </a:p>
          <a:p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Correos: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  <a:hlinkClick r:id="rId2"/>
              </a:rPr>
              <a:t>oscap347@gmail.com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 -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  <a:hlinkClick r:id="rId3"/>
              </a:rPr>
              <a:t>oscar.perez@ciec.edu.co</a:t>
            </a:r>
            <a:endParaRPr lang="es-ES" sz="2400" dirty="0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Celular: 3214449650</a:t>
            </a:r>
          </a:p>
          <a:p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Bogotá - Colombia – Suramérica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946" y="702091"/>
            <a:ext cx="6394934" cy="33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Rectángulo"/>
          <p:cNvSpPr/>
          <p:nvPr/>
        </p:nvSpPr>
        <p:spPr>
          <a:xfrm>
            <a:off x="432606" y="477747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2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60" y="2178246"/>
            <a:ext cx="10238496" cy="27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2" y="1631092"/>
            <a:ext cx="3677435" cy="476970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87795" y="1631092"/>
            <a:ext cx="75623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En el trabajo de Ernesto, se ha evidenciado que 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los niños ven la paz de muchas formas, puede ser una emoción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, un estado, una imagen, cosas diferentes al opuesto de la guerra. </a:t>
            </a:r>
          </a:p>
          <a:p>
            <a:pPr algn="just"/>
            <a:endParaRPr lang="es-E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¿Cómo sueño a la mujer o el hombre grande en quien me convertiré?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Andrés sueña con repartir paz por el mundo.</a:t>
            </a:r>
          </a:p>
          <a:p>
            <a:pPr algn="just"/>
            <a:endParaRPr lang="es-E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”Todas las personas mayores fueron al principio niños. Aunque pocas de ellas lo recuerdan”,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dice el Principito. Y el arte se convierte en la forma para que los adultos lo recuerden y vuelvan a la paz de cuando eran pequeños.</a:t>
            </a:r>
          </a:p>
        </p:txBody>
      </p:sp>
      <p:sp>
        <p:nvSpPr>
          <p:cNvPr id="5" name="Pentágono 4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2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200" b="1" smtClean="0">
                <a:latin typeface="Candara" charset="0"/>
                <a:ea typeface="Candara" charset="0"/>
                <a:cs typeface="Candara" charset="0"/>
              </a:rPr>
              <a:t>ÓN -  </a:t>
            </a:r>
            <a:r>
              <a:rPr lang="es-ES_tradnl" sz="3200" b="1" smtClean="0">
                <a:latin typeface="Candara" charset="0"/>
                <a:ea typeface="Candara" charset="0"/>
                <a:cs typeface="Candara" charset="0"/>
              </a:rPr>
              <a:t>UNA </a:t>
            </a:r>
            <a:r>
              <a:rPr lang="es-ES_tradnl" sz="3200" b="1" dirty="0" smtClean="0">
                <a:latin typeface="Candara" charset="0"/>
                <a:ea typeface="Candara" charset="0"/>
                <a:cs typeface="Candara" charset="0"/>
              </a:rPr>
              <a:t>EXPERIENCIA: SUEÑOS DE PAZ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2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ÓN 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33632" y="1309816"/>
            <a:ext cx="11516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Hemos construido dos imaginarios: 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el primero que los seres humanos por ser pensantes mejoramos, evolucionamos,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y como resultado las atrocidades del pasado no se repetirán y el segundo, 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que la paz significa ausencia de guerra y de conflicto.</a:t>
            </a:r>
            <a:endParaRPr lang="es-ES_tradnl" sz="2400" dirty="0">
              <a:solidFill>
                <a:schemeClr val="accent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28" y="2707853"/>
            <a:ext cx="4121106" cy="378455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782063" y="2979702"/>
            <a:ext cx="72039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Sobre el primer imaginario, 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las cifras demuestran que los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últimos 20 años han sido los más violentos de la historia.</a:t>
            </a:r>
          </a:p>
          <a:p>
            <a:pPr algn="just"/>
            <a:endParaRPr lang="es-E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Sobre el segundo imaginario,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paz es sinónimo de armonía, alegría y palomas blancas, etc. tampoco es cierto.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El conflicto puede y debe existir porque somos sociedades diversas y heterogéneas: pero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violencia es inadmisible.</a:t>
            </a:r>
          </a:p>
        </p:txBody>
      </p:sp>
    </p:spTree>
    <p:extLst>
      <p:ext uri="{BB962C8B-B14F-4D97-AF65-F5344CB8AC3E}">
        <p14:creationId xmlns:p14="http://schemas.microsoft.com/office/powerpoint/2010/main" val="168079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2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ÓN 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86" y="1225029"/>
            <a:ext cx="8912975" cy="39153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3632" y="5253332"/>
            <a:ext cx="11417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scuela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Cat</a:t>
            </a:r>
            <a:r>
              <a:rPr lang="es-ES" sz="24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ólica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y la educaci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ón son las verdaderas herramientas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para desescalar la violencia en el lenguaje, para construir un sociedad que se reconoce diferente pero que se valora, se respeta y se hace solidaria.</a:t>
            </a:r>
          </a:p>
          <a:p>
            <a:pPr algn="ctr"/>
            <a:r>
              <a:rPr lang="es-ES" sz="2400" dirty="0" smtClean="0">
                <a:latin typeface="Candara" charset="0"/>
                <a:ea typeface="Candara" charset="0"/>
                <a:cs typeface="Candara" charset="0"/>
                <a:hlinkClick r:id="rId3" invalidUrl="file://localhost/Volumes/OSCAR A. P%C3%89REZ S./Oscar A. P%C3%A9rez Sayago/2. BIBLIOTECA/1. IGLESIA/1. EVANGELIZACI%C3%93N/1. PASTORAL/1. PASTORAL EDUCATIVA/1. PASTORAL EDUCATIVA/BIBLIOTECA/7. VIDEOS/La paz en Colombia.mp4" action="ppaction://hlinkfile"/>
              </a:rPr>
              <a:t>La paz en Colombia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98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1. LA ESCUELA CATÓLICA Y SU PAPEL ANTE LA PAZ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820031" y="1333443"/>
            <a:ext cx="60300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actual momento </a:t>
            </a:r>
            <a:r>
              <a:rPr lang="es-ES_tradnl" sz="2400" dirty="0" err="1" smtClean="0">
                <a:latin typeface="Candara" charset="0"/>
                <a:ea typeface="Candara" charset="0"/>
                <a:cs typeface="Candara" charset="0"/>
              </a:rPr>
              <a:t>hist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órico nos invita a la Escuela Católica a asumir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una mirada crítica del contexto en el que la educación es un actor fundamental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 del que la sociedad espera una palabra orientadora.</a:t>
            </a:r>
          </a:p>
          <a:p>
            <a:pPr algn="just"/>
            <a:endParaRPr lang="es-E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Quizás las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problemáticas al interior de la escuela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 como los problemas comportamentales, los temas de certificación, la calidad, el marketing o reducción de estudiantes han centrado más las preocupaciones. </a:t>
            </a:r>
          </a:p>
          <a:p>
            <a:pPr algn="just"/>
            <a:endParaRPr lang="es-E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paz es un propósito de todos.</a:t>
            </a:r>
            <a:endParaRPr lang="es-ES_tradnl" sz="2400" dirty="0">
              <a:solidFill>
                <a:schemeClr val="accent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2" y="1333443"/>
            <a:ext cx="525162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2.  LA PAZ TIENE QUE IMPACTAR EL CURRÍCULO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028" y="2224736"/>
            <a:ext cx="5857102" cy="401423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3632" y="1372364"/>
            <a:ext cx="11516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Para la Escuela </a:t>
            </a:r>
            <a:r>
              <a:rPr lang="es-ES_tradnl" sz="2400" dirty="0" err="1" smtClean="0">
                <a:latin typeface="Candara" charset="0"/>
                <a:ea typeface="Candara" charset="0"/>
                <a:cs typeface="Candara" charset="0"/>
              </a:rPr>
              <a:t>Cat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ólica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 urgente la existencia de una educación política mínima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, que permita: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06629" y="2453835"/>
            <a:ext cx="53257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Ser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cr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íticos frente a los procesos ideologizadores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y no pocas veces manipuladores y,</a:t>
            </a:r>
          </a:p>
          <a:p>
            <a:pPr marL="342900" indent="-342900" algn="just">
              <a:buFont typeface="Wingdings" charset="2"/>
              <a:buChar char="ü"/>
            </a:pPr>
            <a:endParaRPr lang="es-ES" sz="2400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Un acervo importante para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formar el criterio y construir un marco argumentativo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 necesario y suficientemente sólido para un estudiante que pretende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ser un ciudadano informado.</a:t>
            </a:r>
            <a:endParaRPr lang="es-ES_tradnl" sz="2400" dirty="0">
              <a:solidFill>
                <a:schemeClr val="accent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8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33632" y="407773"/>
            <a:ext cx="11516498" cy="70433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latin typeface="Candara" charset="0"/>
                <a:ea typeface="Candara" charset="0"/>
                <a:cs typeface="Candara" charset="0"/>
              </a:rPr>
              <a:t> 2.  LA PAZ TIENE QUE IMPACTAR EL CURRÍCULO</a:t>
            </a:r>
            <a:endParaRPr lang="es-ES_tradnl" sz="3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00" y="2516145"/>
            <a:ext cx="4793221" cy="40005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3632" y="1272746"/>
            <a:ext cx="11516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¿C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ómo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traer a nuestras escuelas católicas experiencias de perdón y reconciliación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? ¿cómo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instaurar espacios de convivencia 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y búsqueda de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proyectos comunes en la diferencia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?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09967" y="2633713"/>
            <a:ext cx="6128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 urgente, necesario y de principios 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saber, pensar, aceptar y comunicar que el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perd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ón es esencial en el cristianismo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, es un elemento constitutivo, es el camino al amor.</a:t>
            </a:r>
          </a:p>
          <a:p>
            <a:pPr algn="just"/>
            <a:endParaRPr lang="es-ES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Cuestiona, sí, que en la escuela católica, en  un país y continente que se siente cristiano en su inspiración y en sus valores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termine siendo tan difícil hablar de perdón</a:t>
            </a:r>
            <a:r>
              <a:rPr lang="es-ES" sz="2400" dirty="0" smtClean="0">
                <a:latin typeface="Candara" charset="0"/>
                <a:ea typeface="Candara" charset="0"/>
                <a:cs typeface="Candara" charset="0"/>
              </a:rPr>
              <a:t>, palabra que a veces resulta vergonzante.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2590</Words>
  <Application>Microsoft Macintosh PowerPoint</Application>
  <PresentationFormat>Panorámica</PresentationFormat>
  <Paragraphs>193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Adobe Gothic Std B</vt:lpstr>
      <vt:lpstr>Arial</vt:lpstr>
      <vt:lpstr>Britannic Bold</vt:lpstr>
      <vt:lpstr>Calibri</vt:lpstr>
      <vt:lpstr>Calibri Light</vt:lpstr>
      <vt:lpstr>Candara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47</cp:revision>
  <dcterms:created xsi:type="dcterms:W3CDTF">2016-05-02T12:03:41Z</dcterms:created>
  <dcterms:modified xsi:type="dcterms:W3CDTF">2016-05-10T12:32:43Z</dcterms:modified>
</cp:coreProperties>
</file>